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410" r:id="rId3"/>
    <p:sldId id="413" r:id="rId4"/>
    <p:sldId id="438" r:id="rId5"/>
    <p:sldId id="414" r:id="rId6"/>
    <p:sldId id="419" r:id="rId7"/>
    <p:sldId id="440" r:id="rId8"/>
    <p:sldId id="415" r:id="rId9"/>
    <p:sldId id="422" r:id="rId10"/>
    <p:sldId id="442" r:id="rId11"/>
    <p:sldId id="443" r:id="rId12"/>
    <p:sldId id="444" r:id="rId13"/>
    <p:sldId id="433" r:id="rId14"/>
    <p:sldId id="434" r:id="rId15"/>
    <p:sldId id="435" r:id="rId16"/>
    <p:sldId id="416" r:id="rId17"/>
    <p:sldId id="423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70" r:id="rId37"/>
  </p:sldIdLst>
  <p:sldSz cx="12192000" cy="6858000"/>
  <p:notesSz cx="6858000" cy="9144000"/>
  <p:embeddedFontLst>
    <p:embeddedFont>
      <p:font typeface="微软雅黑" panose="020B0503020204020204" pitchFamily="34" charset="-122"/>
      <p:regular r:id="rId42"/>
    </p:embeddedFont>
    <p:embeddedFont>
      <p:font typeface="汉仪中简黑简" panose="00020600040101010101" charset="-122"/>
      <p:regular r:id="rId43"/>
    </p:embeddedFont>
    <p:embeddedFont>
      <p:font typeface="汉仪乐喵体简" panose="00020600040101010101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  <p:embeddedFont>
      <p:font typeface="汉仪仿宋S" panose="00020600040101010101" charset="-122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AF1"/>
    <a:srgbClr val="D67678"/>
    <a:srgbClr val="FFFFFF"/>
    <a:srgbClr val="43486D"/>
    <a:srgbClr val="C29880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81"/>
        <p:guide pos="38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font" Target="fonts/font8.fntdata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6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8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59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60.xml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65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8.xml"/><Relationship Id="rId1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69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74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6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1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817495" y="3849370"/>
            <a:ext cx="6510655" cy="858217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business affairs Work camille summary repor</a:t>
            </a:r>
            <a:r>
              <a:rPr sz="16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tbusiness affairs Work camille summary repor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110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创新实践期末</a:t>
            </a:r>
            <a:r>
              <a:rPr lang="zh-CN" altLang="en-US" sz="6000">
                <a:solidFill>
                  <a:srgbClr val="43486D"/>
                </a:solidFill>
                <a:sym typeface="+mn-ea"/>
              </a:rPr>
              <a:t>学习</a:t>
            </a:r>
            <a:r>
              <a:rPr lang="zh-CN" altLang="en-US" sz="6000">
                <a:solidFill>
                  <a:srgbClr val="43486D"/>
                </a:solidFill>
                <a:sym typeface="+mn-ea"/>
              </a:rPr>
              <a:t>汇报</a:t>
            </a:r>
            <a:endParaRPr lang="zh-CN" altLang="en-US" sz="6000">
              <a:solidFill>
                <a:srgbClr val="43486D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5525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</a:t>
            </a:r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PORT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49495" y="4721860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汇报人：小组全员</a:t>
            </a:r>
            <a:endParaRPr lang="zh-CN" alt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692650" y="565150"/>
            <a:ext cx="2762250" cy="825500"/>
            <a:chOff x="4998" y="3587"/>
            <a:chExt cx="4350" cy="1300"/>
          </a:xfrm>
        </p:grpSpPr>
        <p:sp>
          <p:nvSpPr>
            <p:cNvPr id="15" name="文本框 14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学习成果展示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data analysis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000648" y="2750970"/>
            <a:ext cx="702310" cy="702310"/>
          </a:xfrm>
          <a:prstGeom prst="ellipse">
            <a:avLst/>
          </a:prstGeom>
          <a:solidFill>
            <a:srgbClr val="4348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零</a:t>
            </a:r>
            <a:endParaRPr lang="zh-CN" altLang="en-US" sz="2800" dirty="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69440" y="2902585"/>
            <a:ext cx="2493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部分论文内容梳理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2940" y="3655060"/>
            <a:ext cx="2045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</a:rPr>
              <a:t>StyleG</a:t>
            </a:r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</a:rPr>
              <a:t>an</a:t>
            </a:r>
            <a:endParaRPr lang="en-US" altLang="zh-CN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2185" y="1621155"/>
            <a:ext cx="5669915" cy="4973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15440" y="4785360"/>
            <a:ext cx="2679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</a:t>
            </a:r>
            <a:r>
              <a:rPr lang="zh-CN" altLang="en-US"/>
              <a:t>优化：</a:t>
            </a:r>
            <a:endParaRPr lang="zh-CN" altLang="en-US"/>
          </a:p>
          <a:p>
            <a:pPr marL="0"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非线性映射</a:t>
            </a:r>
            <a:r>
              <a:rPr lang="en-US" altLang="zh-CN">
                <a:solidFill>
                  <a:schemeClr val="tx1"/>
                </a:solidFill>
              </a:rPr>
              <a:t>w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2.w</a:t>
            </a:r>
            <a:r>
              <a:rPr lang="zh-CN" altLang="en-US">
                <a:solidFill>
                  <a:schemeClr val="tx1"/>
                </a:solidFill>
              </a:rPr>
              <a:t>输出到</a:t>
            </a:r>
            <a:r>
              <a:rPr lang="zh-CN" altLang="en-US">
                <a:solidFill>
                  <a:schemeClr val="tx1"/>
                </a:solidFill>
              </a:rPr>
              <a:t>每一层</a:t>
            </a:r>
            <a:endParaRPr lang="zh-CN" altLang="en-US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692650" y="565150"/>
            <a:ext cx="2762250" cy="825500"/>
            <a:chOff x="4998" y="3587"/>
            <a:chExt cx="4350" cy="1300"/>
          </a:xfrm>
        </p:grpSpPr>
        <p:sp>
          <p:nvSpPr>
            <p:cNvPr id="15" name="文本框 14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学习成果展示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data analysis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000648" y="2750970"/>
            <a:ext cx="702310" cy="702310"/>
          </a:xfrm>
          <a:prstGeom prst="ellipse">
            <a:avLst/>
          </a:prstGeom>
          <a:solidFill>
            <a:srgbClr val="4348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零</a:t>
            </a:r>
            <a:endParaRPr lang="zh-CN" altLang="en-US" sz="2800" dirty="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69440" y="2902585"/>
            <a:ext cx="2493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部分论文内容梳理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0380" y="3371850"/>
            <a:ext cx="31540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  <a:sym typeface="+mn-ea"/>
              </a:rPr>
              <a:t>few-shot</a:t>
            </a:r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  <a:sym typeface="+mn-ea"/>
              </a:rPr>
              <a:t>项目</a:t>
            </a:r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  <a:sym typeface="+mn-ea"/>
              </a:rPr>
              <a:t>小样本图像生成</a:t>
            </a:r>
            <a:endParaRPr lang="en-US" altLang="zh-CN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085" y="2092960"/>
            <a:ext cx="5481320" cy="3329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68450" y="4448175"/>
            <a:ext cx="48856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只用很少的样本（</a:t>
            </a:r>
            <a:r>
              <a:rPr lang="en-US" altLang="zh-CN"/>
              <a:t>10</a:t>
            </a:r>
            <a:r>
              <a:rPr lang="zh-CN" altLang="en-US"/>
              <a:t>幅）就可以训练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问题？</a:t>
            </a:r>
            <a:r>
              <a:rPr lang="zh-CN" altLang="en-US"/>
              <a:t>过拟合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解决方法？</a:t>
            </a:r>
            <a:endParaRPr lang="zh-CN" altLang="en-US"/>
          </a:p>
          <a:p>
            <a:r>
              <a:rPr lang="en-US" altLang="zh-CN">
                <a:sym typeface="+mn-ea"/>
              </a:rPr>
              <a:t>1.</a:t>
            </a:r>
            <a:r>
              <a:rPr lang="en-US" altLang="zh-CN">
                <a:sym typeface="+mn-ea"/>
              </a:rPr>
              <a:t>few-shot learning</a:t>
            </a:r>
            <a:endParaRPr lang="zh-CN" altLang="en-US"/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跨域距离一致性损失算法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692650" y="565150"/>
            <a:ext cx="2762250" cy="825500"/>
            <a:chOff x="4998" y="3587"/>
            <a:chExt cx="4350" cy="1300"/>
          </a:xfrm>
        </p:grpSpPr>
        <p:sp>
          <p:nvSpPr>
            <p:cNvPr id="15" name="文本框 14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学习成果展示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data analysis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000648" y="2750970"/>
            <a:ext cx="702310" cy="702310"/>
          </a:xfrm>
          <a:prstGeom prst="ellipse">
            <a:avLst/>
          </a:prstGeom>
          <a:solidFill>
            <a:srgbClr val="4348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壹</a:t>
            </a:r>
            <a:endParaRPr lang="zh-CN" altLang="en-US" sz="2800" dirty="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754393" y="2935755"/>
            <a:ext cx="412877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完成了本地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anaconda+pycharm+pytorch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等库的环境搭建，涉及到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GPU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的有关程序则上传到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colab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上编译运行。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54393" y="2597300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编译环境搭建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pic>
        <p:nvPicPr>
          <p:cNvPr id="2" name="图片 1" descr="屏幕截图 2021-06-07 233901"/>
          <p:cNvPicPr>
            <a:picLocks noChangeAspect="1"/>
          </p:cNvPicPr>
          <p:nvPr/>
        </p:nvPicPr>
        <p:blipFill>
          <a:blip r:embed="rId1"/>
          <a:srcRect b="24961"/>
          <a:stretch>
            <a:fillRect/>
          </a:stretch>
        </p:blipFill>
        <p:spPr>
          <a:xfrm>
            <a:off x="6378575" y="4080510"/>
            <a:ext cx="4246880" cy="2411730"/>
          </a:xfrm>
          <a:prstGeom prst="rect">
            <a:avLst/>
          </a:prstGeom>
        </p:spPr>
      </p:pic>
      <p:pic>
        <p:nvPicPr>
          <p:cNvPr id="5" name="图片 4" descr="屏幕截图 2021-06-07 234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465" y="1390650"/>
            <a:ext cx="4229100" cy="25736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692650" y="565150"/>
            <a:ext cx="2762250" cy="825500"/>
            <a:chOff x="4998" y="3587"/>
            <a:chExt cx="4350" cy="1300"/>
          </a:xfrm>
        </p:grpSpPr>
        <p:sp>
          <p:nvSpPr>
            <p:cNvPr id="15" name="文本框 14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学习成果展示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data analysis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592912" y="1053465"/>
            <a:ext cx="702310" cy="702310"/>
          </a:xfrm>
          <a:prstGeom prst="ellipse">
            <a:avLst/>
          </a:prstGeom>
          <a:solidFill>
            <a:srgbClr val="4348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  <a:endParaRPr lang="zh-CN" altLang="en-US" sz="28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59992" y="1190595"/>
            <a:ext cx="21691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从预先训练的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GAN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获取图像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pic>
        <p:nvPicPr>
          <p:cNvPr id="2" name="图片 1" descr="sampl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0" y="1570355"/>
            <a:ext cx="5019675" cy="5019675"/>
          </a:xfrm>
          <a:prstGeom prst="rect">
            <a:avLst/>
          </a:prstGeom>
        </p:spPr>
      </p:pic>
      <p:pic>
        <p:nvPicPr>
          <p:cNvPr id="3" name="图片 2" descr="sampl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570355"/>
            <a:ext cx="5019675" cy="5019675"/>
          </a:xfrm>
          <a:prstGeom prst="rect">
            <a:avLst/>
          </a:prstGeom>
        </p:spPr>
      </p:pic>
      <p:pic>
        <p:nvPicPr>
          <p:cNvPr id="4" name="图片 3" descr="sampl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570355"/>
            <a:ext cx="5020310" cy="5020310"/>
          </a:xfrm>
          <a:prstGeom prst="rect">
            <a:avLst/>
          </a:prstGeom>
        </p:spPr>
      </p:pic>
      <p:pic>
        <p:nvPicPr>
          <p:cNvPr id="5" name="图片 4" descr="sample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570355"/>
            <a:ext cx="5020310" cy="5020310"/>
          </a:xfrm>
          <a:prstGeom prst="rect">
            <a:avLst/>
          </a:prstGeom>
        </p:spPr>
      </p:pic>
      <p:pic>
        <p:nvPicPr>
          <p:cNvPr id="6" name="图片 5" descr="sample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1641475"/>
            <a:ext cx="4948555" cy="4948555"/>
          </a:xfrm>
          <a:prstGeom prst="rect">
            <a:avLst/>
          </a:prstGeom>
        </p:spPr>
      </p:pic>
      <p:pic>
        <p:nvPicPr>
          <p:cNvPr id="7" name="图片 6" descr="sample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1570355"/>
            <a:ext cx="5019675" cy="5019675"/>
          </a:xfrm>
          <a:prstGeom prst="rect">
            <a:avLst/>
          </a:prstGeom>
        </p:spPr>
      </p:pic>
      <p:pic>
        <p:nvPicPr>
          <p:cNvPr id="8" name="图片 7" descr="sample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800" y="1570355"/>
            <a:ext cx="5019675" cy="50196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692650" y="565150"/>
            <a:ext cx="2762250" cy="825500"/>
            <a:chOff x="4998" y="3587"/>
            <a:chExt cx="4350" cy="1300"/>
          </a:xfrm>
        </p:grpSpPr>
        <p:sp>
          <p:nvSpPr>
            <p:cNvPr id="15" name="文本框 14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学习成果展示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data analysis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592912" y="1053465"/>
            <a:ext cx="702310" cy="702310"/>
          </a:xfrm>
          <a:prstGeom prst="ellipse">
            <a:avLst/>
          </a:prstGeom>
          <a:solidFill>
            <a:srgbClr val="4348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叁</a:t>
            </a:r>
            <a:endParaRPr lang="zh-CN" altLang="en-US" sz="28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59992" y="1190595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数据集制作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090" y="1755775"/>
            <a:ext cx="2438400" cy="2438400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490" y="1755775"/>
            <a:ext cx="2438400" cy="2438400"/>
          </a:xfrm>
          <a:prstGeom prst="rect">
            <a:avLst/>
          </a:prstGeom>
        </p:spPr>
      </p:pic>
      <p:pic>
        <p:nvPicPr>
          <p:cNvPr id="11" name="图片 10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890" y="1755775"/>
            <a:ext cx="2438400" cy="2438400"/>
          </a:xfrm>
          <a:prstGeom prst="rect">
            <a:avLst/>
          </a:prstGeom>
        </p:spPr>
      </p:pic>
      <p:pic>
        <p:nvPicPr>
          <p:cNvPr id="13" name="图片 12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290" y="1755775"/>
            <a:ext cx="2438400" cy="2438400"/>
          </a:xfrm>
          <a:prstGeom prst="rect">
            <a:avLst/>
          </a:prstGeom>
        </p:spPr>
      </p:pic>
      <p:pic>
        <p:nvPicPr>
          <p:cNvPr id="18" name="图片 17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" y="4194175"/>
            <a:ext cx="2438400" cy="2438400"/>
          </a:xfrm>
          <a:prstGeom prst="rect">
            <a:avLst/>
          </a:prstGeom>
        </p:spPr>
      </p:pic>
      <p:pic>
        <p:nvPicPr>
          <p:cNvPr id="20" name="图片 19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490" y="4194175"/>
            <a:ext cx="2438400" cy="2438400"/>
          </a:xfrm>
          <a:prstGeom prst="rect">
            <a:avLst/>
          </a:prstGeom>
        </p:spPr>
      </p:pic>
      <p:pic>
        <p:nvPicPr>
          <p:cNvPr id="21" name="图片 20" descr="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9890" y="4194175"/>
            <a:ext cx="2438400" cy="2438400"/>
          </a:xfrm>
          <a:prstGeom prst="rect">
            <a:avLst/>
          </a:prstGeom>
        </p:spPr>
      </p:pic>
      <p:pic>
        <p:nvPicPr>
          <p:cNvPr id="22" name="图片 21" descr="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8290" y="4194175"/>
            <a:ext cx="2438400" cy="2438400"/>
          </a:xfrm>
          <a:prstGeom prst="rect">
            <a:avLst/>
          </a:prstGeom>
        </p:spPr>
      </p:pic>
      <p:pic>
        <p:nvPicPr>
          <p:cNvPr id="23" name="图片 22" descr="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90" y="1755775"/>
            <a:ext cx="2438400" cy="2438400"/>
          </a:xfrm>
          <a:prstGeom prst="rect">
            <a:avLst/>
          </a:prstGeom>
        </p:spPr>
      </p:pic>
      <p:pic>
        <p:nvPicPr>
          <p:cNvPr id="24" name="图片 23" descr="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1490" y="1755775"/>
            <a:ext cx="2438400" cy="24384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学习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问题反馈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0355" y="3689350"/>
            <a:ext cx="6510655" cy="476845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sz="1600">
                <a:solidFill>
                  <a:srgbClr val="43486D"/>
                </a:solidFill>
                <a:latin typeface="+mj-ea"/>
                <a:ea typeface="+mj-ea"/>
                <a:cs typeface="汉仪乐喵体简" panose="00020600040101010101" charset="-122"/>
              </a:rPr>
              <a:t>Project problem feedback</a:t>
            </a:r>
            <a:endParaRPr sz="1600">
              <a:solidFill>
                <a:srgbClr val="43486D"/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TFTEE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 rot="0">
            <a:off x="4688840" y="591185"/>
            <a:ext cx="2762250" cy="825500"/>
            <a:chOff x="4998" y="3587"/>
            <a:chExt cx="4350" cy="1300"/>
          </a:xfrm>
        </p:grpSpPr>
        <p:sp>
          <p:nvSpPr>
            <p:cNvPr id="21" name="文本框 20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学习问题反馈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problem feedback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rot="0">
            <a:off x="1470025" y="1764665"/>
            <a:ext cx="4104640" cy="1902460"/>
            <a:chOff x="1636" y="2611"/>
            <a:chExt cx="6464" cy="2996"/>
          </a:xfrm>
        </p:grpSpPr>
        <p:grpSp>
          <p:nvGrpSpPr>
            <p:cNvPr id="4" name="组合 3"/>
            <p:cNvGrpSpPr/>
            <p:nvPr/>
          </p:nvGrpSpPr>
          <p:grpSpPr>
            <a:xfrm>
              <a:off x="1636" y="2611"/>
              <a:ext cx="6464" cy="2996"/>
              <a:chOff x="1571" y="3066"/>
              <a:chExt cx="6464" cy="2996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434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434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2352" y="3066"/>
              <a:ext cx="4477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数据集原始图像搜集困难</a:t>
              </a:r>
              <a:endPara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6580505" y="1764665"/>
            <a:ext cx="4105275" cy="1902460"/>
            <a:chOff x="10552" y="2654"/>
            <a:chExt cx="6465" cy="2996"/>
          </a:xfrm>
        </p:grpSpPr>
        <p:grpSp>
          <p:nvGrpSpPr>
            <p:cNvPr id="6" name="组合 5"/>
            <p:cNvGrpSpPr/>
            <p:nvPr/>
          </p:nvGrpSpPr>
          <p:grpSpPr>
            <a:xfrm>
              <a:off x="10552" y="2654"/>
              <a:ext cx="6465" cy="2996"/>
              <a:chOff x="1571" y="3066"/>
              <a:chExt cx="6465" cy="2996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D676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D676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1546" y="3153"/>
              <a:ext cx="447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尝试训练自己的</a:t>
              </a:r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GAN</a:t>
              </a: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时出现各种或大或小的问题</a:t>
              </a:r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4043680" y="4229735"/>
            <a:ext cx="4104640" cy="1902460"/>
            <a:chOff x="10552" y="2654"/>
            <a:chExt cx="6464" cy="2996"/>
          </a:xfrm>
        </p:grpSpPr>
        <p:grpSp>
          <p:nvGrpSpPr>
            <p:cNvPr id="11" name="组合 10"/>
            <p:cNvGrpSpPr/>
            <p:nvPr/>
          </p:nvGrpSpPr>
          <p:grpSpPr>
            <a:xfrm>
              <a:off x="10552" y="2654"/>
              <a:ext cx="6464" cy="2996"/>
              <a:chOff x="1571" y="3066"/>
              <a:chExt cx="6464" cy="2996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D676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2" name="圆角矩形 1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D676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1268" y="3109"/>
              <a:ext cx="4477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纯英文文献阅读难度较大，且有前置内容（</a:t>
              </a:r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styleGAN2</a:t>
              </a:r>
              <a:r>
                <a:rPr 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），阅读周期长</a:t>
              </a:r>
              <a:endParaRPr lang="zh-CN"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sp>
        <p:nvSpPr>
          <p:cNvPr id="32" name="Camille2"/>
          <p:cNvSpPr>
            <a:spLocks noEditPoints="1"/>
          </p:cNvSpPr>
          <p:nvPr/>
        </p:nvSpPr>
        <p:spPr bwMode="auto">
          <a:xfrm>
            <a:off x="4775835" y="3066415"/>
            <a:ext cx="415925" cy="39306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rgbClr val="43486D"/>
          </a:solidFill>
          <a:ln>
            <a:noFill/>
          </a:ln>
        </p:spPr>
        <p:txBody>
          <a:bodyPr/>
          <a:p>
            <a:endParaRPr lang="zh-CN" altLang="en-US" dirty="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4" name="Camille5"/>
          <p:cNvSpPr>
            <a:spLocks noEditPoints="1"/>
          </p:cNvSpPr>
          <p:nvPr/>
        </p:nvSpPr>
        <p:spPr bwMode="auto">
          <a:xfrm>
            <a:off x="9978390" y="3096260"/>
            <a:ext cx="419100" cy="377190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rgbClr val="D67678"/>
          </a:solidFill>
          <a:ln>
            <a:noFill/>
          </a:ln>
        </p:spPr>
      </p:sp>
      <p:sp>
        <p:nvSpPr>
          <p:cNvPr id="35" name="蔡圆圆camille（卡米设计）"/>
          <p:cNvSpPr>
            <a:spLocks noEditPoints="1"/>
          </p:cNvSpPr>
          <p:nvPr/>
        </p:nvSpPr>
        <p:spPr bwMode="auto">
          <a:xfrm>
            <a:off x="7527290" y="5458460"/>
            <a:ext cx="283210" cy="505460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rgbClr val="D67678"/>
          </a:solidFill>
          <a:ln>
            <a:noFill/>
          </a:ln>
        </p:spPr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D67678"/>
                </a:solidFill>
                <a:sym typeface="+mn-ea"/>
              </a:rPr>
              <a:t>前端部分</a:t>
            </a:r>
            <a:r>
              <a:rPr lang="en-US" altLang="zh-CN" sz="6000">
                <a:solidFill>
                  <a:srgbClr val="D67678"/>
                </a:solidFill>
                <a:sym typeface="+mn-ea"/>
              </a:rPr>
              <a:t>/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小程序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TWO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</a:t>
            </a:r>
            <a:endParaRPr lang="zh-CN" altLang="en-US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学习内容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回顾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4480" y="3689350"/>
            <a:ext cx="6510655" cy="476845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sz="1600">
                <a:solidFill>
                  <a:srgbClr val="43486D"/>
                </a:solidFill>
                <a:latin typeface="+mj-ea"/>
                <a:ea typeface="+mj-ea"/>
                <a:cs typeface="汉仪乐喵体简" panose="00020600040101010101" charset="-122"/>
              </a:rPr>
              <a:t>Review of work contents</a:t>
            </a:r>
            <a:endParaRPr sz="1600">
              <a:solidFill>
                <a:srgbClr val="43486D"/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ONE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02810" y="496570"/>
            <a:ext cx="2762250" cy="825500"/>
            <a:chOff x="4998" y="3587"/>
            <a:chExt cx="4350" cy="1300"/>
          </a:xfrm>
        </p:grpSpPr>
        <p:sp>
          <p:nvSpPr>
            <p:cNvPr id="8" name="文本框 7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学习内容回顾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Review of work contents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4387215" y="2115185"/>
            <a:ext cx="3073400" cy="202946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3640" y="2115185"/>
            <a:ext cx="3073400" cy="2029460"/>
          </a:xfrm>
          <a:prstGeom prst="rect">
            <a:avLst/>
          </a:prstGeom>
          <a:solidFill>
            <a:srgbClr val="43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91425" y="2115185"/>
            <a:ext cx="3401060" cy="202946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40034" y="4279900"/>
            <a:ext cx="2368326" cy="2029460"/>
          </a:xfrm>
          <a:prstGeom prst="rect">
            <a:avLst/>
          </a:prstGeom>
          <a:solidFill>
            <a:srgbClr val="C298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微信小程序文档学习</a:t>
            </a:r>
            <a:endParaRPr lang="zh-CN" altLang="en-US" dirty="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83640" y="4279900"/>
            <a:ext cx="4145915" cy="2029460"/>
          </a:xfrm>
          <a:prstGeom prst="rect">
            <a:avLst/>
          </a:prstGeom>
          <a:solidFill>
            <a:srgbClr val="D67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93385" y="4279900"/>
            <a:ext cx="3073400" cy="202946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26870" y="2891155"/>
            <a:ext cx="2186305" cy="954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跟着教学视频系统学习了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html</a:t>
            </a:r>
            <a:r>
              <a:rPr lang="zh-CN" altLang="en-US" sz="1600" dirty="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语法，操作实现了很多页面设计</a:t>
            </a:r>
            <a:endParaRPr lang="zh-CN" altLang="en-US" sz="1600" dirty="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748155" y="2519680"/>
            <a:ext cx="1945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Html</a:t>
            </a:r>
            <a:r>
              <a:rPr lang="zh-CN" altLang="en-US" sz="20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学习</a:t>
            </a:r>
            <a:endParaRPr lang="zh-CN" sz="2000" b="1" dirty="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95450" y="5029200"/>
            <a:ext cx="3122295" cy="65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根据文档学习操作样式，对照文档进行编写修改</a:t>
            </a:r>
            <a:endParaRPr lang="zh-CN" altLang="en-US" sz="1600" dirty="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4095" y="4683760"/>
            <a:ext cx="1945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JS,CSS</a:t>
            </a:r>
            <a:r>
              <a:rPr lang="zh-CN" altLang="en-US" sz="20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学习</a:t>
            </a:r>
            <a:endParaRPr lang="zh-CN" sz="2000" b="1" dirty="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4994773" y="850900"/>
            <a:ext cx="1757431" cy="1619250"/>
            <a:chOff x="4857" y="3107"/>
            <a:chExt cx="2768" cy="2550"/>
          </a:xfrm>
        </p:grpSpPr>
        <p:sp>
          <p:nvSpPr>
            <p:cNvPr id="4" name="文本框 3"/>
            <p:cNvSpPr txBox="1"/>
            <p:nvPr/>
          </p:nvSpPr>
          <p:spPr>
            <a:xfrm>
              <a:off x="4857" y="3107"/>
              <a:ext cx="1274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8000">
                  <a:solidFill>
                    <a:srgbClr val="D67678"/>
                  </a:solidFill>
                  <a:latin typeface="+mj-ea"/>
                  <a:ea typeface="+mj-ea"/>
                </a:rPr>
                <a:t>目</a:t>
              </a:r>
              <a:endParaRPr lang="zh-CN" altLang="en-US" sz="8000">
                <a:solidFill>
                  <a:srgbClr val="D67678"/>
                </a:solidFill>
                <a:latin typeface="+mj-ea"/>
                <a:ea typeface="+mj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6351" y="3575"/>
              <a:ext cx="1274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8000">
                  <a:solidFill>
                    <a:srgbClr val="43486D"/>
                  </a:solidFill>
                  <a:latin typeface="+mj-ea"/>
                  <a:ea typeface="+mj-ea"/>
                </a:rPr>
                <a:t>录</a:t>
              </a:r>
              <a:endParaRPr lang="zh-CN" altLang="en-US" sz="80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22165" y="1995805"/>
            <a:ext cx="1490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000">
                <a:solidFill>
                  <a:srgbClr val="C29880"/>
                </a:solidFill>
                <a:latin typeface="+mj-ea"/>
                <a:ea typeface="+mj-ea"/>
              </a:rPr>
              <a:t>contents</a:t>
            </a:r>
            <a:endParaRPr lang="en-US" altLang="zh-CN" sz="2000">
              <a:solidFill>
                <a:srgbClr val="C29880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25320" y="3049270"/>
            <a:ext cx="1188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43486D"/>
                </a:solidFill>
                <a:latin typeface="+mj-ea"/>
                <a:ea typeface="+mj-ea"/>
              </a:rPr>
              <a:t>一</a:t>
            </a:r>
            <a:r>
              <a:rPr lang="en-US" altLang="zh-CN" sz="4000">
                <a:solidFill>
                  <a:srgbClr val="43486D"/>
                </a:solidFill>
                <a:latin typeface="+mj-ea"/>
                <a:ea typeface="+mj-ea"/>
              </a:rPr>
              <a:t>.</a:t>
            </a:r>
            <a:endParaRPr lang="en-US" altLang="zh-CN" sz="40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15590" y="3110865"/>
            <a:ext cx="2762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算法模型</a:t>
            </a:r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部分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60185" y="3049270"/>
            <a:ext cx="1188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43486D"/>
                </a:solidFill>
                <a:latin typeface="+mj-ea"/>
                <a:ea typeface="+mj-ea"/>
              </a:rPr>
              <a:t>二</a:t>
            </a:r>
            <a:r>
              <a:rPr lang="en-US" altLang="zh-CN" sz="4000">
                <a:solidFill>
                  <a:srgbClr val="43486D"/>
                </a:solidFill>
                <a:latin typeface="+mj-ea"/>
                <a:ea typeface="+mj-ea"/>
              </a:rPr>
              <a:t>.</a:t>
            </a:r>
            <a:endParaRPr lang="en-US" altLang="zh-CN" sz="40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89190" y="3110865"/>
            <a:ext cx="3593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前端部分</a:t>
            </a:r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</a:rPr>
              <a:t>/</a:t>
            </a:r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小程序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90265" y="4768850"/>
            <a:ext cx="1188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43486D"/>
                </a:solidFill>
                <a:latin typeface="+mj-ea"/>
                <a:ea typeface="+mj-ea"/>
              </a:rPr>
              <a:t>三</a:t>
            </a:r>
            <a:r>
              <a:rPr lang="en-US" altLang="zh-CN" sz="4000">
                <a:solidFill>
                  <a:srgbClr val="43486D"/>
                </a:solidFill>
                <a:latin typeface="+mj-ea"/>
                <a:ea typeface="+mj-ea"/>
              </a:rPr>
              <a:t>.</a:t>
            </a:r>
            <a:endParaRPr lang="en-US" altLang="zh-CN" sz="4000">
              <a:solidFill>
                <a:srgbClr val="43486D"/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80535" y="4830445"/>
            <a:ext cx="36302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前端部分</a:t>
            </a:r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</a:rPr>
              <a:t>/web</a:t>
            </a:r>
            <a:r>
              <a:rPr lang="zh-CN" altLang="en-US" sz="3200">
                <a:solidFill>
                  <a:srgbClr val="43486D"/>
                </a:solidFill>
                <a:latin typeface="+mj-ea"/>
                <a:ea typeface="+mj-ea"/>
              </a:rPr>
              <a:t>页面</a:t>
            </a:r>
            <a:endParaRPr lang="zh-CN" altLang="en-US" sz="3200">
              <a:solidFill>
                <a:srgbClr val="43486D"/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学习成果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展示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4480" y="3689350"/>
            <a:ext cx="6510655" cy="476845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sz="1600">
                <a:solidFill>
                  <a:srgbClr val="43486D"/>
                </a:solidFill>
                <a:latin typeface="+mj-ea"/>
                <a:ea typeface="+mj-ea"/>
                <a:cs typeface="汉仪乐喵体简" panose="00020600040101010101" charset="-122"/>
              </a:rPr>
              <a:t>Project data analysis</a:t>
            </a:r>
            <a:endParaRPr sz="1600">
              <a:solidFill>
                <a:srgbClr val="43486D"/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TWO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42"/>
          <p:cNvSpPr/>
          <p:nvPr/>
        </p:nvSpPr>
        <p:spPr>
          <a:xfrm>
            <a:off x="5948362" y="3476886"/>
            <a:ext cx="2005330" cy="2115820"/>
          </a:xfrm>
          <a:prstGeom prst="ellipse">
            <a:avLst/>
          </a:prstGeom>
          <a:solidFill>
            <a:srgbClr val="C298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211002" y="3476886"/>
            <a:ext cx="2005330" cy="2115820"/>
          </a:xfrm>
          <a:prstGeom prst="ellipse">
            <a:avLst/>
          </a:prstGeom>
          <a:solidFill>
            <a:srgbClr val="D67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065077" y="2056391"/>
            <a:ext cx="2005330" cy="2115820"/>
          </a:xfrm>
          <a:prstGeom prst="ellipse">
            <a:avLst/>
          </a:prstGeom>
          <a:solidFill>
            <a:srgbClr val="43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341937" y="2562486"/>
            <a:ext cx="1452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了解小程序开发步骤</a:t>
            </a:r>
            <a:endParaRPr lang="en-US" altLang="zh-CN" sz="2400" b="1" dirty="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4322762" y="4142366"/>
            <a:ext cx="1499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熟悉</a:t>
            </a:r>
            <a:r>
              <a:rPr lang="en-US" altLang="zh-CN" sz="2000" b="1" dirty="0" err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wxml</a:t>
            </a:r>
            <a:r>
              <a:rPr lang="zh-CN" altLang="en-US" sz="20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与</a:t>
            </a:r>
            <a:r>
              <a:rPr lang="en-US" altLang="zh-CN" sz="20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html</a:t>
            </a:r>
            <a:r>
              <a:rPr lang="zh-CN" altLang="en-US" sz="20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等语法之间差别</a:t>
            </a:r>
            <a:endParaRPr lang="en-US" altLang="zh-CN" sz="2000" b="1" dirty="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114097" y="4142366"/>
            <a:ext cx="174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完成小程序初步搭建</a:t>
            </a:r>
            <a:endParaRPr lang="en-US" altLang="zh-CN" sz="2400" b="1" dirty="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92650" y="565150"/>
            <a:ext cx="2762250" cy="825500"/>
            <a:chOff x="4998" y="3587"/>
            <a:chExt cx="4350" cy="1300"/>
          </a:xfrm>
        </p:grpSpPr>
        <p:sp>
          <p:nvSpPr>
            <p:cNvPr id="3" name="文本框 2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学习成果展示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data analysis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692650" y="565150"/>
            <a:ext cx="2762250" cy="825500"/>
            <a:chOff x="4998" y="3587"/>
            <a:chExt cx="4350" cy="1300"/>
          </a:xfrm>
        </p:grpSpPr>
        <p:sp>
          <p:nvSpPr>
            <p:cNvPr id="15" name="文本框 14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学习成果展示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data analysis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000648" y="2750970"/>
            <a:ext cx="702310" cy="702310"/>
          </a:xfrm>
          <a:prstGeom prst="ellipse">
            <a:avLst/>
          </a:prstGeom>
          <a:solidFill>
            <a:srgbClr val="4348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壹</a:t>
            </a:r>
            <a:endParaRPr lang="zh-CN" altLang="en-US" sz="2800" dirty="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754393" y="2935755"/>
            <a:ext cx="4128770" cy="65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以黑白灰为主色调，风格简约，涵盖了分割迁移，趣味拼图两个功能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54393" y="2597300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封面设计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47" y="1560923"/>
            <a:ext cx="2808138" cy="502275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692650" y="565150"/>
            <a:ext cx="2762250" cy="825500"/>
            <a:chOff x="4998" y="3587"/>
            <a:chExt cx="4350" cy="1300"/>
          </a:xfrm>
        </p:grpSpPr>
        <p:sp>
          <p:nvSpPr>
            <p:cNvPr id="15" name="文本框 14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学习成果展示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data analysis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592912" y="1053465"/>
            <a:ext cx="702310" cy="702310"/>
          </a:xfrm>
          <a:prstGeom prst="ellipse">
            <a:avLst/>
          </a:prstGeom>
          <a:solidFill>
            <a:srgbClr val="4348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  <a:endParaRPr lang="zh-CN" altLang="en-US" sz="28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59992" y="1190595"/>
            <a:ext cx="2169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各页面设计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92" y="1801123"/>
            <a:ext cx="2657059" cy="47447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45" y="1801123"/>
            <a:ext cx="2597067" cy="474474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279" y="1801123"/>
            <a:ext cx="2627603" cy="4744748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学习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问题反馈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4480" y="3689350"/>
            <a:ext cx="6510655" cy="476845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sz="1600">
                <a:solidFill>
                  <a:srgbClr val="43486D"/>
                </a:solidFill>
                <a:latin typeface="+mj-ea"/>
                <a:ea typeface="+mj-ea"/>
                <a:cs typeface="汉仪乐喵体简" panose="00020600040101010101" charset="-122"/>
              </a:rPr>
              <a:t>Project problem feedback</a:t>
            </a:r>
            <a:endParaRPr sz="1600">
              <a:solidFill>
                <a:srgbClr val="43486D"/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TFTEE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688840" y="591185"/>
            <a:ext cx="2762250" cy="825500"/>
            <a:chOff x="4998" y="3587"/>
            <a:chExt cx="4350" cy="1300"/>
          </a:xfrm>
        </p:grpSpPr>
        <p:sp>
          <p:nvSpPr>
            <p:cNvPr id="21" name="文本框 20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学习问题反馈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problem feedback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470025" y="1764665"/>
            <a:ext cx="4104640" cy="1902460"/>
            <a:chOff x="1636" y="2611"/>
            <a:chExt cx="6464" cy="2996"/>
          </a:xfrm>
        </p:grpSpPr>
        <p:grpSp>
          <p:nvGrpSpPr>
            <p:cNvPr id="4" name="组合 3"/>
            <p:cNvGrpSpPr/>
            <p:nvPr/>
          </p:nvGrpSpPr>
          <p:grpSpPr>
            <a:xfrm>
              <a:off x="1636" y="2611"/>
              <a:ext cx="6464" cy="2996"/>
              <a:chOff x="1571" y="3066"/>
              <a:chExt cx="6464" cy="2996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434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434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352" y="3066"/>
              <a:ext cx="5033" cy="1123"/>
              <a:chOff x="2485" y="3089"/>
              <a:chExt cx="5033" cy="1123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2485" y="3639"/>
                <a:ext cx="5033" cy="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2485" y="3089"/>
                <a:ext cx="4477" cy="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Vue</a:t>
                </a:r>
                <a:r>
                  <a:rPr lang="zh-CN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框架语法不兼容</a:t>
                </a:r>
                <a:endParaRPr 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580505" y="1764665"/>
            <a:ext cx="4104640" cy="1902460"/>
            <a:chOff x="10552" y="2654"/>
            <a:chExt cx="6464" cy="2996"/>
          </a:xfrm>
        </p:grpSpPr>
        <p:grpSp>
          <p:nvGrpSpPr>
            <p:cNvPr id="6" name="组合 5"/>
            <p:cNvGrpSpPr/>
            <p:nvPr/>
          </p:nvGrpSpPr>
          <p:grpSpPr>
            <a:xfrm>
              <a:off x="10552" y="2654"/>
              <a:ext cx="6464" cy="2996"/>
              <a:chOff x="1571" y="3066"/>
              <a:chExt cx="6464" cy="2996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D676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D676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1268" y="3109"/>
              <a:ext cx="4477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小程序与数据库交互无法完成</a:t>
              </a:r>
              <a:endPara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43680" y="4288305"/>
            <a:ext cx="4104640" cy="1902460"/>
            <a:chOff x="10552" y="2654"/>
            <a:chExt cx="6464" cy="2996"/>
          </a:xfrm>
        </p:grpSpPr>
        <p:grpSp>
          <p:nvGrpSpPr>
            <p:cNvPr id="11" name="组合 10"/>
            <p:cNvGrpSpPr/>
            <p:nvPr/>
          </p:nvGrpSpPr>
          <p:grpSpPr>
            <a:xfrm>
              <a:off x="10552" y="2654"/>
              <a:ext cx="6464" cy="2996"/>
              <a:chOff x="1571" y="3066"/>
              <a:chExt cx="6464" cy="2996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D676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2" name="圆角矩形 1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D676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1268" y="3109"/>
              <a:ext cx="4477" cy="1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小程序中无法实现</a:t>
              </a:r>
              <a:r>
                <a:rPr lang="zh-CN" altLang="en-US" sz="2000" dirty="0">
                  <a:solidFill>
                    <a:srgbClr val="333333"/>
                  </a:solidFill>
                  <a:latin typeface="Arial" panose="020B0604020202020204" pitchFamily="34" charset="0"/>
                  <a:ea typeface="汉仪中简黑简" panose="00020600040101010101" charset="-122"/>
                  <a:cs typeface="汉仪中简黑简" panose="00020600040101010101" charset="-122"/>
                </a:rPr>
                <a:t>使用</a:t>
              </a:r>
              <a:r>
                <a:rPr lang="zh-CN" altLang="en-US" sz="20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不同分享按钮分享不同内容</a:t>
              </a:r>
              <a:endPara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sp>
        <p:nvSpPr>
          <p:cNvPr id="32" name="Camille2"/>
          <p:cNvSpPr>
            <a:spLocks noEditPoints="1"/>
          </p:cNvSpPr>
          <p:nvPr/>
        </p:nvSpPr>
        <p:spPr bwMode="auto">
          <a:xfrm>
            <a:off x="4775835" y="3066415"/>
            <a:ext cx="415925" cy="39306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rgbClr val="43486D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4" name="Camille5"/>
          <p:cNvSpPr>
            <a:spLocks noEditPoints="1"/>
          </p:cNvSpPr>
          <p:nvPr/>
        </p:nvSpPr>
        <p:spPr bwMode="auto">
          <a:xfrm>
            <a:off x="9978390" y="3096260"/>
            <a:ext cx="419100" cy="377190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rgbClr val="D67678"/>
          </a:solidFill>
          <a:ln>
            <a:noFill/>
          </a:ln>
        </p:spPr>
      </p:sp>
      <p:sp>
        <p:nvSpPr>
          <p:cNvPr id="35" name="蔡圆圆camille（卡米设计）"/>
          <p:cNvSpPr>
            <a:spLocks noEditPoints="1"/>
          </p:cNvSpPr>
          <p:nvPr/>
        </p:nvSpPr>
        <p:spPr bwMode="auto">
          <a:xfrm>
            <a:off x="7500620" y="5504965"/>
            <a:ext cx="283210" cy="505460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rgbClr val="D67678"/>
          </a:solidFill>
          <a:ln>
            <a:noFill/>
          </a:ln>
        </p:spPr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D67678"/>
                </a:solidFill>
                <a:sym typeface="+mn-ea"/>
              </a:rPr>
              <a:t>前端部分</a:t>
            </a:r>
            <a:r>
              <a:rPr lang="en-US" altLang="zh-CN" sz="6000">
                <a:solidFill>
                  <a:srgbClr val="D67678"/>
                </a:solidFill>
                <a:sym typeface="+mn-ea"/>
              </a:rPr>
              <a:t>/web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页面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THREE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</a:t>
            </a:r>
            <a:endParaRPr lang="zh-CN" altLang="en-US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学习</a:t>
            </a:r>
            <a:r>
              <a:rPr lang="zh-CN" altLang="en-US" sz="6000">
                <a:solidFill>
                  <a:srgbClr val="43486D"/>
                </a:solidFill>
                <a:sym typeface="+mn-ea"/>
              </a:rPr>
              <a:t>内容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回顾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4480" y="3689350"/>
            <a:ext cx="6510655" cy="476845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sz="1600">
                <a:solidFill>
                  <a:srgbClr val="43486D"/>
                </a:solidFill>
                <a:latin typeface="+mj-ea"/>
                <a:ea typeface="+mj-ea"/>
                <a:cs typeface="汉仪乐喵体简" panose="00020600040101010101" charset="-122"/>
              </a:rPr>
              <a:t>Review of work contents</a:t>
            </a:r>
            <a:endParaRPr sz="1600">
              <a:solidFill>
                <a:srgbClr val="43486D"/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ONE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 rot="0">
            <a:off x="4702810" y="496570"/>
            <a:ext cx="2762250" cy="825500"/>
            <a:chOff x="4998" y="3587"/>
            <a:chExt cx="4350" cy="1300"/>
          </a:xfrm>
        </p:grpSpPr>
        <p:sp>
          <p:nvSpPr>
            <p:cNvPr id="8" name="文本框 7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学习内容回顾</a:t>
              </a:r>
              <a:endParaRPr lang="zh-CN" altLang="en-US" sz="3200">
                <a:solidFill>
                  <a:srgbClr val="43486D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Review of work contents</a:t>
              </a:r>
              <a:endParaRPr lang="en-US" altLang="zh-CN" sz="1600">
                <a:solidFill>
                  <a:srgbClr val="43486D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0">
            <a:off x="945577" y="2000885"/>
            <a:ext cx="2144273" cy="2801798"/>
            <a:chOff x="11354" y="2984"/>
            <a:chExt cx="3740" cy="4671"/>
          </a:xfrm>
        </p:grpSpPr>
        <p:sp>
          <p:nvSpPr>
            <p:cNvPr id="42" name="文本框 41"/>
            <p:cNvSpPr txBox="1"/>
            <p:nvPr/>
          </p:nvSpPr>
          <p:spPr>
            <a:xfrm>
              <a:off x="11354" y="5044"/>
              <a:ext cx="3740" cy="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600">
                <a:solidFill>
                  <a:srgbClr val="3E3427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endParaRPr>
            </a:p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600">
                <a:solidFill>
                  <a:srgbClr val="3E3427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endParaRPr>
            </a:p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主要是学习网页制作，学习基本的</a:t>
              </a:r>
              <a:r>
                <a:rPr lang="en-US" altLang="zh-CN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Web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前端开发</a:t>
              </a:r>
              <a:r>
                <a:rPr lang="zh-CN" altLang="en-US" sz="1600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技术</a:t>
              </a:r>
              <a:endParaRPr lang="zh-CN" altLang="en-US" sz="1600">
                <a:solidFill>
                  <a:srgbClr val="3E3427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355" y="2984"/>
              <a:ext cx="3416" cy="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3200" b="1">
                  <a:solidFill>
                    <a:srgbClr val="3E3427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学习前端</a:t>
              </a:r>
              <a:endParaRPr lang="zh-CN" sz="3200" b="1">
                <a:solidFill>
                  <a:srgbClr val="3E3427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076055" y="1742440"/>
            <a:ext cx="2586990" cy="4601845"/>
            <a:chOff x="7129" y="2656"/>
            <a:chExt cx="4074" cy="7247"/>
          </a:xfrm>
        </p:grpSpPr>
        <p:sp>
          <p:nvSpPr>
            <p:cNvPr id="44" name="矩形 43"/>
            <p:cNvSpPr/>
            <p:nvPr/>
          </p:nvSpPr>
          <p:spPr>
            <a:xfrm>
              <a:off x="7129" y="2656"/>
              <a:ext cx="4075" cy="5065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7129" y="7901"/>
              <a:ext cx="4075" cy="2002"/>
            </a:xfrm>
            <a:prstGeom prst="rect">
              <a:avLst/>
            </a:prstGeom>
            <a:solidFill>
              <a:srgbClr val="D67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18250" y="1742440"/>
            <a:ext cx="2586990" cy="4601845"/>
            <a:chOff x="7129" y="2656"/>
            <a:chExt cx="4074" cy="7247"/>
          </a:xfrm>
        </p:grpSpPr>
        <p:sp>
          <p:nvSpPr>
            <p:cNvPr id="6" name="矩形 5"/>
            <p:cNvSpPr/>
            <p:nvPr/>
          </p:nvSpPr>
          <p:spPr>
            <a:xfrm>
              <a:off x="7129" y="2656"/>
              <a:ext cx="4075" cy="5065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129" y="7901"/>
              <a:ext cx="4075" cy="2002"/>
            </a:xfrm>
            <a:prstGeom prst="rect">
              <a:avLst/>
            </a:prstGeom>
            <a:solidFill>
              <a:srgbClr val="434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519170" y="1742440"/>
            <a:ext cx="2586990" cy="4601845"/>
            <a:chOff x="7129" y="2656"/>
            <a:chExt cx="4074" cy="7247"/>
          </a:xfrm>
        </p:grpSpPr>
        <p:sp>
          <p:nvSpPr>
            <p:cNvPr id="12" name="矩形 11"/>
            <p:cNvSpPr/>
            <p:nvPr/>
          </p:nvSpPr>
          <p:spPr>
            <a:xfrm>
              <a:off x="7129" y="2656"/>
              <a:ext cx="4075" cy="5065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29" y="7901"/>
              <a:ext cx="4075" cy="2002"/>
            </a:xfrm>
            <a:prstGeom prst="rect">
              <a:avLst/>
            </a:prstGeom>
            <a:solidFill>
              <a:srgbClr val="C298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681730" y="5231765"/>
            <a:ext cx="225425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1600">
                <a:solidFill>
                  <a:srgbClr val="E4DCD3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学习了解有关前端的知识</a:t>
            </a:r>
            <a:r>
              <a:rPr lang="zh-CN" altLang="en-US" sz="1600">
                <a:solidFill>
                  <a:srgbClr val="E4DCD3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概念</a:t>
            </a:r>
            <a:endParaRPr lang="zh-CN" altLang="en-US" sz="1600">
              <a:solidFill>
                <a:srgbClr val="E4DCD3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53505" y="5231765"/>
            <a:ext cx="225425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1600">
                <a:solidFill>
                  <a:srgbClr val="E4DCD3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跟着视频学习前端入门教程（主要是</a:t>
            </a:r>
            <a:r>
              <a:rPr lang="en-US" altLang="zh-CN" sz="1600">
                <a:solidFill>
                  <a:srgbClr val="E4DCD3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html+css</a:t>
            </a:r>
            <a:r>
              <a:rPr lang="zh-CN" altLang="en-US" sz="1600">
                <a:solidFill>
                  <a:srgbClr val="E4DCD3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）</a:t>
            </a:r>
            <a:endParaRPr lang="zh-CN" altLang="en-US" sz="1600">
              <a:solidFill>
                <a:srgbClr val="E4DCD3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25280" y="5231765"/>
            <a:ext cx="225425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</a:pPr>
            <a:r>
              <a:rPr lang="zh-CN" altLang="en-US" sz="1600">
                <a:solidFill>
                  <a:srgbClr val="E4DCD3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上机操作尝试各种语法等，进行</a:t>
            </a:r>
            <a:r>
              <a:rPr lang="zh-CN" altLang="en-US" sz="1600">
                <a:solidFill>
                  <a:srgbClr val="E4DCD3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汇编</a:t>
            </a:r>
            <a:endParaRPr lang="zh-CN" altLang="en-US" sz="1600">
              <a:solidFill>
                <a:srgbClr val="E4DCD3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学习成果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展示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4480" y="3689350"/>
            <a:ext cx="6510655" cy="476845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sz="1600">
                <a:solidFill>
                  <a:srgbClr val="43486D"/>
                </a:solidFill>
                <a:latin typeface="+mj-ea"/>
                <a:ea typeface="+mj-ea"/>
                <a:cs typeface="汉仪乐喵体简" panose="00020600040101010101" charset="-122"/>
              </a:rPr>
              <a:t>Project data analysis</a:t>
            </a:r>
            <a:endParaRPr sz="1600">
              <a:solidFill>
                <a:srgbClr val="43486D"/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TWO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D67678"/>
                </a:solidFill>
                <a:sym typeface="+mn-ea"/>
              </a:rPr>
              <a:t>算法模型部分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ONE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</a:t>
            </a:r>
            <a:endParaRPr lang="zh-CN" altLang="en-US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4" name="直接连接符 73"/>
          <p:cNvCxnSpPr/>
          <p:nvPr/>
        </p:nvCxnSpPr>
        <p:spPr>
          <a:xfrm>
            <a:off x="5408295" y="2563495"/>
            <a:ext cx="0" cy="2518410"/>
          </a:xfrm>
          <a:prstGeom prst="line">
            <a:avLst/>
          </a:prstGeom>
          <a:solidFill>
            <a:schemeClr val="tx1">
              <a:lumMod val="75000"/>
              <a:lumOff val="25000"/>
            </a:schemeClr>
          </a:solidFill>
          <a:ln w="1905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mille"/>
          <p:cNvSpPr/>
          <p:nvPr/>
        </p:nvSpPr>
        <p:spPr>
          <a:xfrm>
            <a:off x="5313045" y="2350770"/>
            <a:ext cx="190500" cy="1905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ctr" defTabSz="914400" fontAlgn="auto">
              <a:lnSpc>
                <a:spcPct val="120000"/>
              </a:lnSpc>
            </a:pPr>
            <a:endParaRPr lang="zh-CN" altLang="en-US" sz="2000" i="1">
              <a:solidFill>
                <a:schemeClr val="tx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cxnSp>
        <p:nvCxnSpPr>
          <p:cNvPr id="78" name="直接连接符 77"/>
          <p:cNvCxnSpPr>
            <a:stCxn id="75" idx="6"/>
          </p:cNvCxnSpPr>
          <p:nvPr/>
        </p:nvCxnSpPr>
        <p:spPr>
          <a:xfrm flipV="1">
            <a:off x="5516880" y="2446020"/>
            <a:ext cx="396240" cy="0"/>
          </a:xfrm>
          <a:prstGeom prst="line">
            <a:avLst/>
          </a:prstGeom>
          <a:solidFill>
            <a:schemeClr val="tx1">
              <a:lumMod val="75000"/>
              <a:lumOff val="25000"/>
            </a:schemeClr>
          </a:solidFill>
          <a:ln w="1905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mille"/>
          <p:cNvSpPr/>
          <p:nvPr/>
        </p:nvSpPr>
        <p:spPr>
          <a:xfrm>
            <a:off x="5313045" y="3705225"/>
            <a:ext cx="190500" cy="1905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ctr" defTabSz="914400" fontAlgn="auto">
              <a:lnSpc>
                <a:spcPct val="120000"/>
              </a:lnSpc>
            </a:pPr>
            <a:endParaRPr lang="zh-CN" altLang="en-US" sz="2000" i="1">
              <a:solidFill>
                <a:schemeClr val="tx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5502275" y="3794760"/>
            <a:ext cx="396240" cy="0"/>
          </a:xfrm>
          <a:prstGeom prst="line">
            <a:avLst/>
          </a:prstGeom>
          <a:solidFill>
            <a:schemeClr val="tx1">
              <a:lumMod val="75000"/>
              <a:lumOff val="25000"/>
            </a:schemeClr>
          </a:solidFill>
          <a:ln w="1905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mille"/>
          <p:cNvSpPr/>
          <p:nvPr/>
        </p:nvSpPr>
        <p:spPr>
          <a:xfrm>
            <a:off x="5313045" y="5059680"/>
            <a:ext cx="190500" cy="1905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ctr" defTabSz="914400" fontAlgn="auto">
              <a:lnSpc>
                <a:spcPct val="120000"/>
              </a:lnSpc>
            </a:pPr>
            <a:endParaRPr lang="zh-CN" altLang="en-US" sz="2000" i="1">
              <a:solidFill>
                <a:schemeClr val="tx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V="1">
            <a:off x="5508625" y="5141595"/>
            <a:ext cx="396240" cy="0"/>
          </a:xfrm>
          <a:prstGeom prst="line">
            <a:avLst/>
          </a:prstGeom>
          <a:solidFill>
            <a:schemeClr val="tx1">
              <a:lumMod val="75000"/>
              <a:lumOff val="25000"/>
            </a:schemeClr>
          </a:solidFill>
          <a:ln w="19050" cap="rnd">
            <a:solidFill>
              <a:schemeClr val="tx1">
                <a:lumMod val="75000"/>
                <a:lumOff val="2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 rot="0">
            <a:off x="6005195" y="2221548"/>
            <a:ext cx="1595755" cy="435610"/>
            <a:chOff x="6904" y="7100"/>
            <a:chExt cx="5343" cy="686"/>
          </a:xfrm>
          <a:noFill/>
        </p:grpSpPr>
        <p:sp>
          <p:nvSpPr>
            <p:cNvPr id="69" name="圆角矩形 68"/>
            <p:cNvSpPr/>
            <p:nvPr/>
          </p:nvSpPr>
          <p:spPr>
            <a:xfrm>
              <a:off x="8093" y="7100"/>
              <a:ext cx="4155" cy="68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434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>
                <a:lnSpc>
                  <a:spcPct val="120000"/>
                </a:lnSpc>
              </a:pP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6904" y="7100"/>
              <a:ext cx="4155" cy="687"/>
            </a:xfrm>
            <a:prstGeom prst="roundRect">
              <a:avLst>
                <a:gd name="adj" fmla="val 50000"/>
              </a:avLst>
            </a:prstGeom>
            <a:solidFill>
              <a:srgbClr val="43486D"/>
            </a:solidFill>
            <a:ln>
              <a:solidFill>
                <a:srgbClr val="4348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>
                <a:lnSpc>
                  <a:spcPct val="100000"/>
                </a:lnSpc>
              </a:pPr>
              <a:r>
                <a:rPr lang="zh-CN" altLang="en-US" sz="20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仿宋S" panose="00020600040101010101" charset="-122"/>
                </a:rPr>
                <a:t>功能</a:t>
              </a:r>
              <a:endParaRPr lang="zh-CN" alt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仿宋S" panose="00020600040101010101" charset="-122"/>
              </a:endParaRPr>
            </a:p>
          </p:txBody>
        </p:sp>
        <p:cxnSp>
          <p:nvCxnSpPr>
            <p:cNvPr id="71" name="直接箭头连接符 70"/>
            <p:cNvCxnSpPr/>
            <p:nvPr/>
          </p:nvCxnSpPr>
          <p:spPr>
            <a:xfrm>
              <a:off x="11358" y="7443"/>
              <a:ext cx="469" cy="0"/>
            </a:xfrm>
            <a:prstGeom prst="straightConnector1">
              <a:avLst/>
            </a:prstGeom>
            <a:grpFill/>
            <a:ln>
              <a:solidFill>
                <a:srgbClr val="43486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 rot="0">
            <a:off x="5991225" y="3560128"/>
            <a:ext cx="1595755" cy="435610"/>
            <a:chOff x="6904" y="7100"/>
            <a:chExt cx="5343" cy="686"/>
          </a:xfrm>
          <a:noFill/>
        </p:grpSpPr>
        <p:sp>
          <p:nvSpPr>
            <p:cNvPr id="73" name="圆角矩形 72"/>
            <p:cNvSpPr/>
            <p:nvPr/>
          </p:nvSpPr>
          <p:spPr>
            <a:xfrm>
              <a:off x="8093" y="7100"/>
              <a:ext cx="4155" cy="68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D676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>
                <a:lnSpc>
                  <a:spcPct val="120000"/>
                </a:lnSpc>
              </a:pP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6904" y="7100"/>
              <a:ext cx="4155" cy="687"/>
            </a:xfrm>
            <a:prstGeom prst="roundRect">
              <a:avLst>
                <a:gd name="adj" fmla="val 50000"/>
              </a:avLst>
            </a:prstGeom>
            <a:solidFill>
              <a:srgbClr val="D67678"/>
            </a:solidFill>
            <a:ln>
              <a:solidFill>
                <a:srgbClr val="D676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>
                <a:lnSpc>
                  <a:spcPct val="100000"/>
                </a:lnSpc>
              </a:pPr>
              <a:r>
                <a:rPr lang="zh-CN" altLang="en-US" sz="20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仿宋S" panose="00020600040101010101" charset="-122"/>
                </a:rPr>
                <a:t>缺点</a:t>
              </a:r>
              <a:endParaRPr lang="zh-CN" alt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仿宋S" panose="00020600040101010101" charset="-122"/>
              </a:endParaRPr>
            </a:p>
          </p:txBody>
        </p:sp>
        <p:cxnSp>
          <p:nvCxnSpPr>
            <p:cNvPr id="82" name="直接箭头连接符 81"/>
            <p:cNvCxnSpPr/>
            <p:nvPr/>
          </p:nvCxnSpPr>
          <p:spPr>
            <a:xfrm>
              <a:off x="11358" y="7443"/>
              <a:ext cx="469" cy="0"/>
            </a:xfrm>
            <a:prstGeom prst="straightConnector1">
              <a:avLst/>
            </a:prstGeom>
            <a:grpFill/>
            <a:ln>
              <a:solidFill>
                <a:srgbClr val="D6767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 rot="0">
            <a:off x="5963920" y="4963478"/>
            <a:ext cx="1595755" cy="435610"/>
            <a:chOff x="6904" y="7100"/>
            <a:chExt cx="5343" cy="686"/>
          </a:xfrm>
          <a:noFill/>
        </p:grpSpPr>
        <p:sp>
          <p:nvSpPr>
            <p:cNvPr id="84" name="圆角矩形 83"/>
            <p:cNvSpPr/>
            <p:nvPr/>
          </p:nvSpPr>
          <p:spPr>
            <a:xfrm>
              <a:off x="8093" y="7100"/>
              <a:ext cx="4155" cy="68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C298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>
                <a:lnSpc>
                  <a:spcPct val="120000"/>
                </a:lnSpc>
              </a:pP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6904" y="7100"/>
              <a:ext cx="4155" cy="687"/>
            </a:xfrm>
            <a:prstGeom prst="roundRect">
              <a:avLst>
                <a:gd name="adj" fmla="val 50000"/>
              </a:avLst>
            </a:prstGeom>
            <a:solidFill>
              <a:srgbClr val="C29880"/>
            </a:solidFill>
            <a:ln>
              <a:solidFill>
                <a:srgbClr val="C298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>
                <a:lnSpc>
                  <a:spcPct val="100000"/>
                </a:lnSpc>
              </a:pPr>
              <a:r>
                <a:rPr lang="zh-CN" altLang="en-US" sz="20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仿宋S" panose="00020600040101010101" charset="-122"/>
                </a:rPr>
                <a:t>提升</a:t>
              </a:r>
              <a:endParaRPr lang="zh-CN" alt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仿宋S" panose="00020600040101010101" charset="-122"/>
              </a:endParaRPr>
            </a:p>
          </p:txBody>
        </p:sp>
        <p:cxnSp>
          <p:nvCxnSpPr>
            <p:cNvPr id="86" name="直接箭头连接符 85"/>
            <p:cNvCxnSpPr/>
            <p:nvPr/>
          </p:nvCxnSpPr>
          <p:spPr>
            <a:xfrm>
              <a:off x="11358" y="7443"/>
              <a:ext cx="469" cy="0"/>
            </a:xfrm>
            <a:prstGeom prst="straightConnector1">
              <a:avLst/>
            </a:prstGeom>
            <a:grpFill/>
            <a:ln>
              <a:solidFill>
                <a:srgbClr val="C2988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86"/>
          <p:cNvSpPr txBox="1"/>
          <p:nvPr/>
        </p:nvSpPr>
        <p:spPr>
          <a:xfrm>
            <a:off x="7657465" y="2221865"/>
            <a:ext cx="37147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555555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具备基本要素和</a:t>
            </a:r>
            <a:r>
              <a:rPr lang="zh-CN" altLang="en-US" sz="1600">
                <a:solidFill>
                  <a:srgbClr val="555555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一定的交互</a:t>
            </a:r>
            <a:r>
              <a:rPr lang="zh-CN" altLang="en-US" sz="1600">
                <a:solidFill>
                  <a:srgbClr val="555555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功能</a:t>
            </a:r>
            <a:endParaRPr lang="zh-CN" altLang="en-US" sz="1600">
              <a:solidFill>
                <a:srgbClr val="555555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657465" y="3560445"/>
            <a:ext cx="37147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555555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很多功能效果较差，布局</a:t>
            </a:r>
            <a:r>
              <a:rPr lang="zh-CN" altLang="en-US" sz="1600">
                <a:solidFill>
                  <a:srgbClr val="555555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差</a:t>
            </a:r>
            <a:endParaRPr lang="zh-CN" altLang="en-US" sz="1600">
              <a:solidFill>
                <a:srgbClr val="555555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665085" y="4963795"/>
            <a:ext cx="371475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rgbClr val="555555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页面布局美观</a:t>
            </a:r>
            <a:r>
              <a:rPr lang="zh-CN" altLang="en-US" sz="1600">
                <a:solidFill>
                  <a:srgbClr val="555555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提高，交互功能体验</a:t>
            </a:r>
            <a:r>
              <a:rPr lang="zh-CN" altLang="en-US" sz="1600">
                <a:solidFill>
                  <a:srgbClr val="555555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提高</a:t>
            </a:r>
            <a:endParaRPr lang="zh-CN" altLang="en-US" sz="1600">
              <a:solidFill>
                <a:srgbClr val="555555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rot="0">
            <a:off x="4692650" y="565150"/>
            <a:ext cx="2762250" cy="825500"/>
            <a:chOff x="4998" y="3587"/>
            <a:chExt cx="4350" cy="1300"/>
          </a:xfrm>
        </p:grpSpPr>
        <p:sp>
          <p:nvSpPr>
            <p:cNvPr id="3" name="文本框 2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学习成果展示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data analysis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图片 4" descr="屏幕截图 2021-06-08 1520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1390650"/>
            <a:ext cx="4365625" cy="2345690"/>
          </a:xfrm>
          <a:prstGeom prst="rect">
            <a:avLst/>
          </a:prstGeom>
        </p:spPr>
      </p:pic>
      <p:pic>
        <p:nvPicPr>
          <p:cNvPr id="6" name="图片 5" descr="屏幕截图 2021-06-08 152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3736340"/>
            <a:ext cx="4360545" cy="2341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学习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问题反馈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4480" y="3689350"/>
            <a:ext cx="6510655" cy="476845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sz="1600">
                <a:solidFill>
                  <a:srgbClr val="43486D"/>
                </a:solidFill>
                <a:latin typeface="+mj-ea"/>
                <a:ea typeface="+mj-ea"/>
                <a:cs typeface="汉仪乐喵体简" panose="00020600040101010101" charset="-122"/>
              </a:rPr>
              <a:t>Project problem feedback</a:t>
            </a:r>
            <a:endParaRPr sz="1600">
              <a:solidFill>
                <a:srgbClr val="43486D"/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TFTEE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 rot="0">
            <a:off x="4688840" y="591185"/>
            <a:ext cx="2762250" cy="825500"/>
            <a:chOff x="4998" y="3587"/>
            <a:chExt cx="4350" cy="1300"/>
          </a:xfrm>
        </p:grpSpPr>
        <p:sp>
          <p:nvSpPr>
            <p:cNvPr id="21" name="文本框 20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学习问题反馈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problem feedback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rot="0">
            <a:off x="1478280" y="1764665"/>
            <a:ext cx="4104640" cy="1902460"/>
            <a:chOff x="1636" y="2611"/>
            <a:chExt cx="6464" cy="2996"/>
          </a:xfrm>
        </p:grpSpPr>
        <p:grpSp>
          <p:nvGrpSpPr>
            <p:cNvPr id="4" name="组合 3"/>
            <p:cNvGrpSpPr/>
            <p:nvPr/>
          </p:nvGrpSpPr>
          <p:grpSpPr>
            <a:xfrm>
              <a:off x="1636" y="2611"/>
              <a:ext cx="6464" cy="2996"/>
              <a:chOff x="1571" y="3066"/>
              <a:chExt cx="6464" cy="2996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434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434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2352" y="3616"/>
              <a:ext cx="5033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学习进度较慢，效率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较低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6580505" y="1764665"/>
            <a:ext cx="4104640" cy="1902460"/>
            <a:chOff x="10552" y="2654"/>
            <a:chExt cx="6464" cy="2996"/>
          </a:xfrm>
        </p:grpSpPr>
        <p:grpSp>
          <p:nvGrpSpPr>
            <p:cNvPr id="6" name="组合 5"/>
            <p:cNvGrpSpPr/>
            <p:nvPr/>
          </p:nvGrpSpPr>
          <p:grpSpPr>
            <a:xfrm>
              <a:off x="10552" y="2654"/>
              <a:ext cx="6464" cy="2996"/>
              <a:chOff x="1571" y="3066"/>
              <a:chExt cx="6464" cy="2996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D676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D676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1268" y="3659"/>
              <a:ext cx="5033" cy="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实际操作起来不熟练和比自己想象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困难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1470025" y="4148455"/>
            <a:ext cx="4105275" cy="1902460"/>
            <a:chOff x="10552" y="2654"/>
            <a:chExt cx="6465" cy="2996"/>
          </a:xfrm>
        </p:grpSpPr>
        <p:grpSp>
          <p:nvGrpSpPr>
            <p:cNvPr id="11" name="组合 10"/>
            <p:cNvGrpSpPr/>
            <p:nvPr/>
          </p:nvGrpSpPr>
          <p:grpSpPr>
            <a:xfrm>
              <a:off x="10552" y="2654"/>
              <a:ext cx="6465" cy="2996"/>
              <a:chOff x="1571" y="3066"/>
              <a:chExt cx="6465" cy="2996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D676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2" name="圆角矩形 1"/>
              <p:cNvSpPr/>
              <p:nvPr/>
            </p:nvSpPr>
            <p:spPr>
              <a:xfrm>
                <a:off x="1747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D676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1268" y="3659"/>
              <a:ext cx="5033" cy="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语法理解不够，很多功能使用起来实际效果和预想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不一样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rot="0">
            <a:off x="6580505" y="4148455"/>
            <a:ext cx="4104640" cy="1902460"/>
            <a:chOff x="1636" y="2611"/>
            <a:chExt cx="6464" cy="2996"/>
          </a:xfrm>
        </p:grpSpPr>
        <p:grpSp>
          <p:nvGrpSpPr>
            <p:cNvPr id="25" name="组合 24"/>
            <p:cNvGrpSpPr/>
            <p:nvPr/>
          </p:nvGrpSpPr>
          <p:grpSpPr>
            <a:xfrm>
              <a:off x="1636" y="2611"/>
              <a:ext cx="6464" cy="2996"/>
              <a:chOff x="1571" y="3066"/>
              <a:chExt cx="6464" cy="2996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1571" y="3066"/>
                <a:ext cx="6465" cy="217"/>
              </a:xfrm>
              <a:prstGeom prst="roundRect">
                <a:avLst>
                  <a:gd name="adj" fmla="val 50000"/>
                </a:avLst>
              </a:prstGeom>
              <a:solidFill>
                <a:srgbClr val="4348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1734" y="3134"/>
                <a:ext cx="6139" cy="2928"/>
              </a:xfrm>
              <a:prstGeom prst="roundRect">
                <a:avLst>
                  <a:gd name="adj" fmla="val 1092"/>
                </a:avLst>
              </a:prstGeom>
              <a:solidFill>
                <a:srgbClr val="FBFAF1"/>
              </a:solidFill>
              <a:ln>
                <a:solidFill>
                  <a:srgbClr val="4348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2352" y="3616"/>
              <a:ext cx="5033" cy="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网页设计感太差，视觉效果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差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sp>
        <p:nvSpPr>
          <p:cNvPr id="32" name="Camille2"/>
          <p:cNvSpPr>
            <a:spLocks noEditPoints="1"/>
          </p:cNvSpPr>
          <p:nvPr/>
        </p:nvSpPr>
        <p:spPr bwMode="auto">
          <a:xfrm>
            <a:off x="4775835" y="3066415"/>
            <a:ext cx="415925" cy="39306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rgbClr val="43486D"/>
          </a:solidFill>
          <a:ln>
            <a:noFill/>
          </a:ln>
        </p:spPr>
        <p:txBody>
          <a:bodyPr/>
          <a:p>
            <a:endParaRPr lang="zh-CN" altLang="en-US" dirty="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3" name="Camille7"/>
          <p:cNvSpPr>
            <a:spLocks noEditPoints="1"/>
          </p:cNvSpPr>
          <p:nvPr/>
        </p:nvSpPr>
        <p:spPr bwMode="auto">
          <a:xfrm>
            <a:off x="9893300" y="5528945"/>
            <a:ext cx="489585" cy="341630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rgbClr val="43486D"/>
          </a:solidFill>
          <a:ln>
            <a:noFill/>
          </a:ln>
        </p:spPr>
      </p:sp>
      <p:sp>
        <p:nvSpPr>
          <p:cNvPr id="34" name="Camille5"/>
          <p:cNvSpPr>
            <a:spLocks noEditPoints="1"/>
          </p:cNvSpPr>
          <p:nvPr/>
        </p:nvSpPr>
        <p:spPr bwMode="auto">
          <a:xfrm>
            <a:off x="9978390" y="3096260"/>
            <a:ext cx="419100" cy="377190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rgbClr val="D67678"/>
          </a:solidFill>
          <a:ln>
            <a:noFill/>
          </a:ln>
        </p:spPr>
      </p:sp>
      <p:sp>
        <p:nvSpPr>
          <p:cNvPr id="35" name="蔡圆圆camille（卡米设计）"/>
          <p:cNvSpPr>
            <a:spLocks noEditPoints="1"/>
          </p:cNvSpPr>
          <p:nvPr/>
        </p:nvSpPr>
        <p:spPr bwMode="auto">
          <a:xfrm>
            <a:off x="4926965" y="5365115"/>
            <a:ext cx="283210" cy="505460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rgbClr val="D67678"/>
          </a:solidFill>
          <a:ln>
            <a:noFill/>
          </a:ln>
        </p:spPr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D67678"/>
                </a:solidFill>
                <a:sym typeface="+mn-ea"/>
              </a:rPr>
              <a:t>阶段</a:t>
            </a:r>
            <a:r>
              <a:rPr lang="zh-CN" altLang="en-US" sz="6000">
                <a:solidFill>
                  <a:srgbClr val="43486D"/>
                </a:solidFill>
                <a:sym typeface="+mn-ea"/>
              </a:rPr>
              <a:t>学习</a:t>
            </a:r>
            <a:r>
              <a:rPr lang="zh-CN" altLang="en-US" sz="6000">
                <a:solidFill>
                  <a:srgbClr val="43486D"/>
                </a:solidFill>
                <a:sym typeface="+mn-ea"/>
              </a:rPr>
              <a:t>计划</a:t>
            </a:r>
            <a:endParaRPr lang="zh-CN" altLang="en-US" sz="6000">
              <a:solidFill>
                <a:srgbClr val="43486D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4480" y="3689350"/>
            <a:ext cx="6510655" cy="476845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sz="1600">
                <a:solidFill>
                  <a:srgbClr val="43486D"/>
                </a:solidFill>
                <a:latin typeface="+mj-ea"/>
                <a:ea typeface="+mj-ea"/>
                <a:cs typeface="汉仪乐喵体简" panose="00020600040101010101" charset="-122"/>
              </a:rPr>
              <a:t>Stage work plan</a:t>
            </a:r>
            <a:endParaRPr sz="1600">
              <a:solidFill>
                <a:srgbClr val="43486D"/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FOUR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04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组合 24"/>
          <p:cNvGrpSpPr/>
          <p:nvPr/>
        </p:nvGrpSpPr>
        <p:grpSpPr>
          <a:xfrm rot="0">
            <a:off x="4705985" y="440055"/>
            <a:ext cx="2762250" cy="825500"/>
            <a:chOff x="4998" y="3587"/>
            <a:chExt cx="4350" cy="1300"/>
          </a:xfrm>
        </p:grpSpPr>
        <p:sp>
          <p:nvSpPr>
            <p:cNvPr id="26" name="文本框 25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阶段学习</a:t>
              </a:r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计划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Stage work plan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箭头: 五边形 2"/>
          <p:cNvSpPr/>
          <p:nvPr/>
        </p:nvSpPr>
        <p:spPr>
          <a:xfrm rot="5400000">
            <a:off x="367665" y="3429000"/>
            <a:ext cx="3212465" cy="2237105"/>
          </a:xfrm>
          <a:prstGeom prst="homePlate">
            <a:avLst>
              <a:gd name="adj" fmla="val 17907"/>
            </a:avLst>
          </a:prstGeom>
          <a:solidFill>
            <a:srgbClr val="43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342390" y="2438400"/>
            <a:ext cx="1221740" cy="1221740"/>
          </a:xfrm>
          <a:prstGeom prst="ellipse">
            <a:avLst/>
          </a:prstGeom>
          <a:solidFill>
            <a:srgbClr val="43486D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03630" y="3966210"/>
            <a:ext cx="170751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暑假前面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部分期间能较为熟练掌握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html+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css</a:t>
            </a:r>
            <a:endParaRPr lang="en-US" altLang="zh-CN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" name="箭头: 五边形 24"/>
          <p:cNvSpPr/>
          <p:nvPr/>
        </p:nvSpPr>
        <p:spPr>
          <a:xfrm rot="5400000">
            <a:off x="4485640" y="3482975"/>
            <a:ext cx="3212465" cy="2237105"/>
          </a:xfrm>
          <a:prstGeom prst="homePlate">
            <a:avLst>
              <a:gd name="adj" fmla="val 17907"/>
            </a:avLst>
          </a:prstGeom>
          <a:solidFill>
            <a:srgbClr val="D67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474335" y="2442210"/>
            <a:ext cx="1221740" cy="1221740"/>
          </a:xfrm>
          <a:prstGeom prst="ellipse">
            <a:avLst/>
          </a:prstGeom>
          <a:solidFill>
            <a:srgbClr val="D67678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42243" y="3966210"/>
            <a:ext cx="170751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学习、熟练使用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JavaS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cript</a:t>
            </a:r>
            <a:endParaRPr lang="en-US" altLang="zh-CN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1" name="箭头: 五边形 40"/>
          <p:cNvSpPr/>
          <p:nvPr/>
        </p:nvSpPr>
        <p:spPr>
          <a:xfrm rot="5400000">
            <a:off x="8590280" y="3429000"/>
            <a:ext cx="3212465" cy="2237105"/>
          </a:xfrm>
          <a:prstGeom prst="homePlate">
            <a:avLst>
              <a:gd name="adj" fmla="val 17907"/>
            </a:avLst>
          </a:prstGeom>
          <a:solidFill>
            <a:srgbClr val="D67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585325" y="2438400"/>
            <a:ext cx="1221740" cy="1221740"/>
          </a:xfrm>
          <a:prstGeom prst="ellipse">
            <a:avLst/>
          </a:prstGeom>
          <a:solidFill>
            <a:srgbClr val="D67678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342120" y="3966210"/>
            <a:ext cx="170751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将学习的前端技术实际运用到项目中</a:t>
            </a: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1" name="Camille2"/>
          <p:cNvSpPr>
            <a:spLocks noEditPoints="1"/>
          </p:cNvSpPr>
          <p:nvPr/>
        </p:nvSpPr>
        <p:spPr bwMode="auto">
          <a:xfrm>
            <a:off x="1700530" y="2810193"/>
            <a:ext cx="513080" cy="48450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lang="zh-CN" altLang="en-US" dirty="0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" name="Camille7"/>
          <p:cNvSpPr>
            <a:spLocks noEditPoints="1"/>
          </p:cNvSpPr>
          <p:nvPr/>
        </p:nvSpPr>
        <p:spPr bwMode="auto">
          <a:xfrm>
            <a:off x="9899650" y="2841625"/>
            <a:ext cx="603885" cy="421640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8" name="蔡圆圆camille（卡米设计）"/>
          <p:cNvSpPr>
            <a:spLocks noEditPoints="1"/>
          </p:cNvSpPr>
          <p:nvPr/>
        </p:nvSpPr>
        <p:spPr bwMode="auto">
          <a:xfrm>
            <a:off x="5921375" y="2741295"/>
            <a:ext cx="349250" cy="623570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4394835" y="3869055"/>
            <a:ext cx="3399790" cy="476847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dist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汉仪乐喵体简" panose="00020600040101010101" charset="-122"/>
              </a:rPr>
              <a:t>Q/A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1100" y="2546985"/>
            <a:ext cx="982789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000">
                <a:solidFill>
                  <a:srgbClr val="43486D"/>
                </a:solidFill>
                <a:sym typeface="+mn-ea"/>
              </a:rPr>
              <a:t>感谢您的观看</a:t>
            </a:r>
            <a:endParaRPr lang="zh-CN" altLang="en-US" sz="8000">
              <a:solidFill>
                <a:srgbClr val="43486D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学习</a:t>
            </a:r>
            <a:r>
              <a:rPr lang="zh-CN" altLang="en-US" sz="6000">
                <a:solidFill>
                  <a:srgbClr val="43486D"/>
                </a:solidFill>
                <a:sym typeface="+mn-ea"/>
              </a:rPr>
              <a:t>内容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回顾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4480" y="3689350"/>
            <a:ext cx="6510655" cy="476845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sz="1600">
                <a:solidFill>
                  <a:srgbClr val="43486D"/>
                </a:solidFill>
                <a:latin typeface="+mj-ea"/>
                <a:ea typeface="+mj-ea"/>
                <a:cs typeface="汉仪乐喵体简" panose="00020600040101010101" charset="-122"/>
              </a:rPr>
              <a:t>Review of work contents</a:t>
            </a:r>
            <a:endParaRPr sz="1600">
              <a:solidFill>
                <a:srgbClr val="43486D"/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ONE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 rot="0">
            <a:off x="4702810" y="496570"/>
            <a:ext cx="2762250" cy="825500"/>
            <a:chOff x="4998" y="3587"/>
            <a:chExt cx="4350" cy="1300"/>
          </a:xfrm>
        </p:grpSpPr>
        <p:sp>
          <p:nvSpPr>
            <p:cNvPr id="8" name="文本框 7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</a:t>
              </a:r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内容回顾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Review of work contents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4387215" y="2115185"/>
            <a:ext cx="3073400" cy="202946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3640" y="2115185"/>
            <a:ext cx="3073400" cy="2029460"/>
          </a:xfrm>
          <a:prstGeom prst="rect">
            <a:avLst/>
          </a:prstGeom>
          <a:solidFill>
            <a:srgbClr val="43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91425" y="2115185"/>
            <a:ext cx="3401060" cy="202946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31250" y="4279900"/>
            <a:ext cx="2261235" cy="2029460"/>
          </a:xfrm>
          <a:prstGeom prst="rect">
            <a:avLst/>
          </a:prstGeom>
          <a:solidFill>
            <a:srgbClr val="C298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83640" y="4279900"/>
            <a:ext cx="4145915" cy="2029460"/>
          </a:xfrm>
          <a:prstGeom prst="rect">
            <a:avLst/>
          </a:prstGeom>
          <a:solidFill>
            <a:srgbClr val="D67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93385" y="4279900"/>
            <a:ext cx="3073400" cy="202946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26870" y="2891155"/>
            <a:ext cx="218630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撰写了许多份报告书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/PPT,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学习了一些相关软件的使用技巧</a:t>
            </a:r>
            <a:endParaRPr lang="zh-CN" altLang="en-US" sz="16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748155" y="2519680"/>
            <a:ext cx="2185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报告书撰写学习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95450" y="5029200"/>
            <a:ext cx="312229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尝试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阅读了一篇英文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文献《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few-shot-gan-adaptation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》</a:t>
            </a:r>
            <a:endParaRPr lang="zh-CN" altLang="en-US" sz="16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84095" y="4683760"/>
            <a:ext cx="1945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文献阅读学习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79510" y="5094605"/>
            <a:ext cx="218630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尝试复现该文献中提供的算法模型</a:t>
            </a:r>
            <a:endParaRPr lang="zh-CN" altLang="en-US" sz="16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89365" y="4683760"/>
            <a:ext cx="1945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算法复现学习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 rot="0">
            <a:off x="4702810" y="496570"/>
            <a:ext cx="2762250" cy="825500"/>
            <a:chOff x="4998" y="3587"/>
            <a:chExt cx="4350" cy="1300"/>
          </a:xfrm>
        </p:grpSpPr>
        <p:sp>
          <p:nvSpPr>
            <p:cNvPr id="8" name="文本框 7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学习内容回顾</a:t>
              </a:r>
              <a:endParaRPr lang="zh-CN" altLang="en-US" sz="3200">
                <a:solidFill>
                  <a:srgbClr val="43486D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Review of work contents</a:t>
              </a:r>
              <a:endParaRPr lang="en-US" altLang="zh-CN" sz="1600">
                <a:solidFill>
                  <a:srgbClr val="43486D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74915" y="1708150"/>
            <a:ext cx="2586990" cy="4601845"/>
            <a:chOff x="7129" y="2656"/>
            <a:chExt cx="4074" cy="7247"/>
          </a:xfrm>
        </p:grpSpPr>
        <p:sp>
          <p:nvSpPr>
            <p:cNvPr id="44" name="矩形 43"/>
            <p:cNvSpPr/>
            <p:nvPr/>
          </p:nvSpPr>
          <p:spPr>
            <a:xfrm>
              <a:off x="7129" y="2656"/>
              <a:ext cx="4075" cy="5065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7129" y="7901"/>
              <a:ext cx="4075" cy="2002"/>
            </a:xfrm>
            <a:prstGeom prst="rect">
              <a:avLst/>
            </a:prstGeom>
            <a:solidFill>
              <a:srgbClr val="D67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17110" y="1708150"/>
            <a:ext cx="2586990" cy="4601845"/>
            <a:chOff x="7129" y="2656"/>
            <a:chExt cx="4074" cy="7247"/>
          </a:xfrm>
        </p:grpSpPr>
        <p:sp>
          <p:nvSpPr>
            <p:cNvPr id="6" name="矩形 5"/>
            <p:cNvSpPr/>
            <p:nvPr/>
          </p:nvSpPr>
          <p:spPr>
            <a:xfrm>
              <a:off x="7129" y="2656"/>
              <a:ext cx="4075" cy="5065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129" y="7901"/>
              <a:ext cx="4075" cy="2002"/>
            </a:xfrm>
            <a:prstGeom prst="rect">
              <a:avLst/>
            </a:prstGeom>
            <a:solidFill>
              <a:srgbClr val="434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18030" y="1708150"/>
            <a:ext cx="2586990" cy="4601845"/>
            <a:chOff x="7129" y="2656"/>
            <a:chExt cx="4074" cy="7247"/>
          </a:xfrm>
        </p:grpSpPr>
        <p:sp>
          <p:nvSpPr>
            <p:cNvPr id="12" name="矩形 11"/>
            <p:cNvSpPr/>
            <p:nvPr/>
          </p:nvSpPr>
          <p:spPr>
            <a:xfrm>
              <a:off x="7129" y="2656"/>
              <a:ext cx="4075" cy="5065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29" y="7901"/>
              <a:ext cx="4075" cy="2002"/>
            </a:xfrm>
            <a:prstGeom prst="rect">
              <a:avLst/>
            </a:prstGeom>
            <a:solidFill>
              <a:srgbClr val="C298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219325" y="5418455"/>
            <a:ext cx="2185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GAN</a:t>
            </a:r>
            <a:endParaRPr lang="en-US" altLang="zh-CN" sz="24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38420" y="5418455"/>
            <a:ext cx="1945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StyleGan</a:t>
            </a:r>
            <a:endParaRPr lang="en-US" altLang="zh-CN" sz="24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54265" y="5259070"/>
            <a:ext cx="27082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4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Few-shot Image Generation</a:t>
            </a:r>
            <a:endParaRPr lang="zh-CN" sz="24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65860" y="2781300"/>
            <a:ext cx="98278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rgbClr val="43486D"/>
                </a:solidFill>
                <a:sym typeface="+mn-ea"/>
              </a:rPr>
              <a:t>学习成果</a:t>
            </a:r>
            <a:r>
              <a:rPr lang="zh-CN" altLang="en-US" sz="6000">
                <a:solidFill>
                  <a:srgbClr val="D67678"/>
                </a:solidFill>
                <a:sym typeface="+mn-ea"/>
              </a:rPr>
              <a:t>展示</a:t>
            </a:r>
            <a:endParaRPr lang="zh-CN" altLang="en-US" sz="6000">
              <a:solidFill>
                <a:srgbClr val="D67678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24480" y="3689350"/>
            <a:ext cx="6510655" cy="476845"/>
          </a:xfrm>
          <a:prstGeom prst="roundRect">
            <a:avLst>
              <a:gd name="adj" fmla="val 49999"/>
            </a:avLst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sz="1600">
                <a:solidFill>
                  <a:srgbClr val="43486D"/>
                </a:solidFill>
                <a:latin typeface="+mj-ea"/>
                <a:ea typeface="+mj-ea"/>
                <a:cs typeface="汉仪乐喵体简" panose="00020600040101010101" charset="-122"/>
              </a:rPr>
              <a:t>Project data analysis</a:t>
            </a:r>
            <a:endParaRPr sz="1600">
              <a:solidFill>
                <a:srgbClr val="43486D"/>
              </a:solidFill>
              <a:latin typeface="+mj-ea"/>
              <a:ea typeface="+mj-ea"/>
              <a:cs typeface="汉仪乐喵体简" panose="00020600040101010101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30128" y="4495165"/>
            <a:ext cx="2499360" cy="457835"/>
          </a:xfrm>
          <a:prstGeom prst="roundRect">
            <a:avLst>
              <a:gd name="adj" fmla="val 50000"/>
            </a:avLst>
          </a:prstGeom>
          <a:solidFill>
            <a:srgbClr val="4348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PART TWO</a:t>
            </a:r>
            <a:endParaRPr 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2980" y="1589405"/>
            <a:ext cx="51136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8000">
                <a:solidFill>
                  <a:srgbClr val="43486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</a:t>
            </a:r>
            <a:endParaRPr lang="en-US" altLang="zh-CN" sz="8000">
              <a:solidFill>
                <a:srgbClr val="43486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椭圆 4"/>
          <p:cNvSpPr/>
          <p:nvPr/>
        </p:nvSpPr>
        <p:spPr>
          <a:xfrm>
            <a:off x="6064250" y="1676400"/>
            <a:ext cx="2005330" cy="21158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064250" y="3417570"/>
            <a:ext cx="2005330" cy="2115820"/>
          </a:xfrm>
          <a:prstGeom prst="ellipse">
            <a:avLst/>
          </a:prstGeom>
          <a:solidFill>
            <a:srgbClr val="C298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204335" y="3417570"/>
            <a:ext cx="2005330" cy="2115820"/>
          </a:xfrm>
          <a:prstGeom prst="ellipse">
            <a:avLst/>
          </a:prstGeom>
          <a:solidFill>
            <a:srgbClr val="D67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4123690" y="1676400"/>
            <a:ext cx="2005330" cy="2115820"/>
          </a:xfrm>
          <a:prstGeom prst="ellipse">
            <a:avLst/>
          </a:prstGeom>
          <a:solidFill>
            <a:srgbClr val="43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341110" y="1950085"/>
            <a:ext cx="14522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完成编译环境搭建</a:t>
            </a:r>
            <a:endParaRPr lang="zh-CN" altLang="en-US" sz="32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4311015" y="3917950"/>
            <a:ext cx="16306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从预先训练的</a:t>
            </a:r>
            <a:r>
              <a:rPr lang="en-US" altLang="zh-CN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GAN</a:t>
            </a:r>
            <a:r>
              <a:rPr lang="zh-CN" altLang="en-US" sz="24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生成图像</a:t>
            </a:r>
            <a:endParaRPr lang="zh-CN" altLang="en-US" sz="24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209665" y="3917950"/>
            <a:ext cx="17138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小样本数据集的制作</a:t>
            </a:r>
            <a:endParaRPr lang="zh-CN" altLang="en-US" sz="28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rot="0">
            <a:off x="4692650" y="565150"/>
            <a:ext cx="2762250" cy="825500"/>
            <a:chOff x="4998" y="3587"/>
            <a:chExt cx="4350" cy="1300"/>
          </a:xfrm>
        </p:grpSpPr>
        <p:sp>
          <p:nvSpPr>
            <p:cNvPr id="3" name="文本框 2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学习成果展示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data analysis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400550" y="1950085"/>
            <a:ext cx="14522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理解部分论文内容</a:t>
            </a:r>
            <a:endParaRPr lang="zh-CN" altLang="en-US" sz="32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692650" y="565150"/>
            <a:ext cx="2762250" cy="825500"/>
            <a:chOff x="4998" y="3587"/>
            <a:chExt cx="4350" cy="1300"/>
          </a:xfrm>
        </p:grpSpPr>
        <p:sp>
          <p:nvSpPr>
            <p:cNvPr id="15" name="文本框 14"/>
            <p:cNvSpPr txBox="1"/>
            <p:nvPr/>
          </p:nvSpPr>
          <p:spPr>
            <a:xfrm>
              <a:off x="4998" y="3587"/>
              <a:ext cx="435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rgbClr val="43486D"/>
                  </a:solidFill>
                  <a:latin typeface="+mj-ea"/>
                  <a:ea typeface="+mj-ea"/>
                </a:rPr>
                <a:t>学习成果展示</a:t>
              </a:r>
              <a:endParaRPr lang="zh-CN" altLang="en-US" sz="32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98" y="4356"/>
              <a:ext cx="4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>
                  <a:solidFill>
                    <a:srgbClr val="43486D"/>
                  </a:solidFill>
                  <a:latin typeface="+mj-ea"/>
                  <a:ea typeface="+mj-ea"/>
                </a:rPr>
                <a:t>Project data analysis</a:t>
              </a:r>
              <a:endParaRPr lang="en-US" altLang="zh-CN" sz="1600">
                <a:solidFill>
                  <a:srgbClr val="43486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000648" y="2750970"/>
            <a:ext cx="702310" cy="702310"/>
          </a:xfrm>
          <a:prstGeom prst="ellipse">
            <a:avLst/>
          </a:prstGeom>
          <a:solidFill>
            <a:srgbClr val="4348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零</a:t>
            </a:r>
            <a:endParaRPr lang="zh-CN" altLang="en-US" sz="2800" dirty="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69440" y="2902585"/>
            <a:ext cx="2493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部分论文内容梳理</a:t>
            </a:r>
            <a:endParaRPr lang="zh-CN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pic>
        <p:nvPicPr>
          <p:cNvPr id="8" name="图片 7" descr="未命名文件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0875" y="2361565"/>
            <a:ext cx="6318885" cy="213487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385820" y="4836160"/>
            <a:ext cx="7393940" cy="1652905"/>
            <a:chOff x="3929" y="5898"/>
            <a:chExt cx="11644" cy="3379"/>
          </a:xfrm>
        </p:grpSpPr>
        <p:pic>
          <p:nvPicPr>
            <p:cNvPr id="100" name="图片 9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929" y="5898"/>
              <a:ext cx="11644" cy="193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" name="图片 8" descr="2{$0(7T(GA2ILWD@0GVVOAB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9" y="7611"/>
              <a:ext cx="11644" cy="1666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2467610" y="3453130"/>
            <a:ext cx="1228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</a:rPr>
              <a:t>G</a:t>
            </a:r>
            <a:r>
              <a:rPr lang="en-US" altLang="zh-CN" sz="3200">
                <a:solidFill>
                  <a:srgbClr val="43486D"/>
                </a:solidFill>
                <a:latin typeface="+mj-ea"/>
                <a:ea typeface="+mj-ea"/>
              </a:rPr>
              <a:t>AN</a:t>
            </a:r>
            <a:endParaRPr lang="en-US" altLang="zh-CN" sz="3200">
              <a:solidFill>
                <a:srgbClr val="43486D"/>
              </a:solidFill>
              <a:latin typeface="+mj-ea"/>
              <a:ea typeface="+mj-ea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2041</Words>
  <Application>WPS 演示</Application>
  <PresentationFormat>宽屏</PresentationFormat>
  <Paragraphs>353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Wingdings</vt:lpstr>
      <vt:lpstr>汉仪中简黑简</vt:lpstr>
      <vt:lpstr>汉仪乐喵体简</vt:lpstr>
      <vt:lpstr>Arial Unicode MS</vt:lpstr>
      <vt:lpstr>Calibri</vt:lpstr>
      <vt:lpstr>汉仪仿宋S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莫兰迪简约学习汇报</dc:title>
  <dc:creator>蔡圆圆camille（卡米设计）</dc:creator>
  <cp:lastModifiedBy>penguin</cp:lastModifiedBy>
  <cp:revision>179</cp:revision>
  <dcterms:created xsi:type="dcterms:W3CDTF">2019-06-19T02:08:00Z</dcterms:created>
  <dcterms:modified xsi:type="dcterms:W3CDTF">2021-06-08T12:46:16Z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